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b6f56c27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b6f56c27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26369f28b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26369f28b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e26369f28b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e26369f28b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26369f28b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e26369f28b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26369f28b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26369f28b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26369f28b_1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26369f28b_1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26369f28b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26369f28b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26369f28b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26369f28b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26369f28b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26369f28b_1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26369f28b_1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26369f28b_1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26369f28b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e26369f28b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b6f56c274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b6f56c274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26369f28b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e26369f28b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26369f28b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e26369f28b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26369f28b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e26369f28b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26369f28b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26369f28b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26369f28b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26369f28b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26369f28b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e26369f28b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26369f28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e26369f28b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e26369f28b_1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e26369f28b_1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e26369f28b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e26369f28b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26369f28b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26369f28b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b6f56c274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b6f56c274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e26369f28b_1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e26369f28b_1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b6f56c2742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b6f56c2742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b6f56c274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b6f56c274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b6f56c274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b6f56c274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b6f56c2742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b6f56c2742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b6f56c274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b6f56c274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6f56c274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6f56c274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26369f28b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e26369f28b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e26369f28b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e26369f28b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mc:AlternateContent xmlns:mc="http://schemas.openxmlformats.org/markup-compatibility/2006">
    <mc:Choice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2900">
        <p:fade thruBlk="1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hyperlink" Target="http://drive.google.com/file/d/1TwtpJ7wFdJVF4vmYwMIGkJbsb2LOUrxT/view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jpeg"/><Relationship Id="rId4" Type="http://schemas.openxmlformats.org/officeDocument/2006/relationships/hyperlink" Target="http://drive.google.com/file/d/1MguQHEOSoB9_dGaa4kF9pgeTTIFPLm_7/view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hyperlink" Target="http://drive.google.com/file/d/1l-7RNUT28aNHs1QlLeRiNrVvaWTMYKoB/view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posv-aP8l7vmwcCOrB9gauy9VrkoyG3_/vie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KByiNbTv9Q-0X40arwJe3VIwnBx3IOxh/vie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s9UDBIBbN6mSob3TtryBbDlzLUrwwyH4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hyperlink" Target="http://drive.google.com/file/d/1QPcG4K_GbBLRjOqYnlgLiFIjJ0HD-lK7/vie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DnTu5IGFE7qSAWxTmfzYcL7gS9nHU-UO/vie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0Ti4cZjyLgPXAAKQhDfsgUcRLYj6v0WU/view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y1Brpxh8OoXRrtEtfsZSvkXL0shC_hGJ/view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xzQ2f5BUHMy08JlKdngpG1hBZbUaTi8Y/view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www.naszaenergia.kujawsko-pomorskie.pl" TargetMode="External"/><Relationship Id="rId5" Type="http://schemas.openxmlformats.org/officeDocument/2006/relationships/hyperlink" Target="http://www.polskawoda.com.pl/" TargetMode="External"/><Relationship Id="rId4" Type="http://schemas.openxmlformats.org/officeDocument/2006/relationships/hyperlink" Target="http://www.freepik.com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stawnaslonce.pl/kalkulatory/kalkulator-zuzycia-energii-elektrycznej-w-domu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iemianarozdrozu.pl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ostawnaslonce.pl/kalkulatory/kalkulator-zuzycia-energii-elektrycznej-w-dom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0" y="0"/>
            <a:ext cx="8520600" cy="354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400"/>
              <a:t>Podsumowanie projektu </a:t>
            </a:r>
            <a:endParaRPr sz="4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400"/>
              <a:t>Cyfrowa Szkoła Wielkopolski </a:t>
            </a:r>
            <a:endParaRPr sz="4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50"/>
              <a:t>Podprojekt </a:t>
            </a:r>
            <a:endParaRPr sz="16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50"/>
              <a:t> Cyfrowa Mapa Dorzecza Warty </a:t>
            </a:r>
            <a:endParaRPr sz="16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50"/>
              <a:t>Zespół Szkolno - Przedszkolny w Zimnowodzie </a:t>
            </a:r>
            <a:endParaRPr sz="16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50"/>
              <a:t>Scenariusz </a:t>
            </a:r>
            <a:endParaRPr sz="165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50"/>
              <a:t>Ile dwutlenku węgla wytwarza Twoja rodzina poprzez zużycie energii elektrycznej? </a:t>
            </a:r>
            <a:endParaRPr sz="165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181125" y="3938125"/>
            <a:ext cx="480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Opiekun:  Magdalena Teodorczyk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1474" y="3837425"/>
            <a:ext cx="2662725" cy="89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3125"/>
            <a:ext cx="990025" cy="97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1AB2A"/>
            </a:gs>
            <a:gs pos="100000">
              <a:srgbClr val="203E1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body" idx="1"/>
          </p:nvPr>
        </p:nvSpPr>
        <p:spPr>
          <a:xfrm>
            <a:off x="-278525" y="3767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1" name="Google Shape;16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" y="-118050"/>
            <a:ext cx="734785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5525" y="2283826"/>
            <a:ext cx="5147425" cy="28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9" name="Google Shape;16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98025"/>
            <a:ext cx="9026649" cy="568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5"/>
          <p:cNvSpPr txBox="1"/>
          <p:nvPr/>
        </p:nvSpPr>
        <p:spPr>
          <a:xfrm>
            <a:off x="539800" y="215775"/>
            <a:ext cx="23274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solidFill>
                  <a:srgbClr val="FFFFFF"/>
                </a:solidFill>
              </a:rPr>
              <a:t>Do 2050r w wyniku ocieplenia klimatu  może wyginąć aż ⅓ istniejących gatunków - musimy coś z tym zrobić!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7" name="Google Shape;1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675" y="101175"/>
            <a:ext cx="4148324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1050" y="1618850"/>
            <a:ext cx="4064202" cy="35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975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body" idx="1"/>
          </p:nvPr>
        </p:nvSpPr>
        <p:spPr>
          <a:xfrm>
            <a:off x="4975000" y="1152475"/>
            <a:ext cx="3857400" cy="173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500">
                <a:solidFill>
                  <a:srgbClr val="000000"/>
                </a:solidFill>
              </a:rPr>
              <a:t>Wyprodukowanie nowego laptopa generuje aż około 200 kg dwutlenku węgla </a:t>
            </a:r>
            <a:endParaRPr sz="2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2" name="Google Shape;19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700" y="0"/>
            <a:ext cx="596265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1850" y="1856125"/>
            <a:ext cx="3457099" cy="3287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9"/>
          <p:cNvSpPr txBox="1">
            <a:spLocks noGrp="1"/>
          </p:cNvSpPr>
          <p:nvPr>
            <p:ph type="body" idx="1"/>
          </p:nvPr>
        </p:nvSpPr>
        <p:spPr>
          <a:xfrm>
            <a:off x="4047500" y="1152475"/>
            <a:ext cx="478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500"/>
              <a:t>Popatrz na swój pokój, sprawdź swój dom, wyłącz urządzenia z gniazdek, jeśli nie muszą być do nich na stałe podłączone.</a:t>
            </a:r>
            <a:endParaRPr sz="2500"/>
          </a:p>
        </p:txBody>
      </p:sp>
      <p:pic>
        <p:nvPicPr>
          <p:cNvPr id="200" name="Google Shape;200;p39"/>
          <p:cNvPicPr preferRelativeResize="0"/>
          <p:nvPr/>
        </p:nvPicPr>
        <p:blipFill rotWithShape="1">
          <a:blip r:embed="rId3">
            <a:alphaModFix/>
          </a:blip>
          <a:srcRect b="25484"/>
          <a:stretch/>
        </p:blipFill>
        <p:spPr>
          <a:xfrm>
            <a:off x="0" y="902875"/>
            <a:ext cx="3891300" cy="42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7" name="Google Shape;207;p4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1" y="0"/>
            <a:ext cx="28932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45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1"/>
          <p:cNvSpPr txBox="1">
            <a:spLocks noGrp="1"/>
          </p:cNvSpPr>
          <p:nvPr>
            <p:ph type="title"/>
          </p:nvPr>
        </p:nvSpPr>
        <p:spPr>
          <a:xfrm>
            <a:off x="5329150" y="445025"/>
            <a:ext cx="3503100" cy="279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Ciepłe jedzenie wstawiane do lodówki to zwiększona ilość produkcji dwutlenku węgla - nigdy tak nie rób !</a:t>
            </a:r>
            <a:endParaRPr/>
          </a:p>
        </p:txBody>
      </p:sp>
      <p:sp>
        <p:nvSpPr>
          <p:cNvPr id="214" name="Google Shape;214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5" name="Google Shape;21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0318"/>
            <a:ext cx="5017450" cy="4428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2" name="Google Shape;222;p4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516" y="101175"/>
            <a:ext cx="28932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500" y="1241425"/>
            <a:ext cx="4857750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0" name="Google Shape;230;p4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6026" y="0"/>
            <a:ext cx="26719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Cel zadania </a:t>
            </a:r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>
                <a:solidFill>
                  <a:schemeClr val="dk1"/>
                </a:solidFill>
              </a:rPr>
              <a:t>Ukazania uczniom związków pomiędzy zużyciem energii elektrycznej w domu rodzinnym a emisją dwutlenku węgla czyli gazu szklarniowego współodpowiedzialnego za długoterminowy przyrost średniej temperatury powietrza w jego warstwie przyziemnej (ogólnie troposferze)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09" name="Google Shape;1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1474" y="3837425"/>
            <a:ext cx="2662725" cy="8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7" name="Google Shape;2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588" y="0"/>
            <a:ext cx="5724525" cy="32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7125" y="0"/>
            <a:ext cx="29858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5" name="Google Shape;2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200" y="0"/>
            <a:ext cx="88747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5"/>
          <p:cNvSpPr txBox="1"/>
          <p:nvPr/>
        </p:nvSpPr>
        <p:spPr>
          <a:xfrm>
            <a:off x="5936225" y="304650"/>
            <a:ext cx="2782500" cy="49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800"/>
              <a:t>Jedno 25 metrowe drzewo usuwa w ciągu dnia z otoczenia tyle dwutlenku węgla ile emitują dwa jednorodzinne domy w ciagu doby</a:t>
            </a:r>
            <a:endParaRPr sz="2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3" name="Google Shape;253;p4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3366" y="0"/>
            <a:ext cx="28932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6028" y="0"/>
            <a:ext cx="411644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47"/>
          <p:cNvSpPr txBox="1">
            <a:spLocks noGrp="1"/>
          </p:cNvSpPr>
          <p:nvPr>
            <p:ph type="body" idx="1"/>
          </p:nvPr>
        </p:nvSpPr>
        <p:spPr>
          <a:xfrm>
            <a:off x="4013750" y="759975"/>
            <a:ext cx="4818600" cy="146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500">
                <a:solidFill>
                  <a:srgbClr val="000000"/>
                </a:solidFill>
              </a:rPr>
              <a:t>Stosując torby wielokrotnego użytku chronisz naszą planetę przed nadmierną ilością plastiku.</a:t>
            </a:r>
            <a:endParaRPr sz="2500">
              <a:solidFill>
                <a:srgbClr val="000000"/>
              </a:solidFill>
            </a:endParaRPr>
          </a:p>
        </p:txBody>
      </p:sp>
      <p:pic>
        <p:nvPicPr>
          <p:cNvPr id="261" name="Google Shape;26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794" y="0"/>
            <a:ext cx="342626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8" name="Google Shape;268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091" y="0"/>
            <a:ext cx="2893218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738" y="1339888"/>
            <a:ext cx="4848225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49"/>
          <p:cNvSpPr txBox="1">
            <a:spLocks noGrp="1"/>
          </p:cNvSpPr>
          <p:nvPr>
            <p:ph type="body" idx="1"/>
          </p:nvPr>
        </p:nvSpPr>
        <p:spPr>
          <a:xfrm>
            <a:off x="5250000" y="102275"/>
            <a:ext cx="35823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000"/>
              <a:t>Drukuj tylko jak naprawdę musisz! </a:t>
            </a:r>
            <a:r>
              <a:rPr lang="pl" sz="2000">
                <a:solidFill>
                  <a:srgbClr val="404040"/>
                </a:solidFill>
                <a:highlight>
                  <a:srgbClr val="6AA84F"/>
                </a:highlight>
              </a:rPr>
              <a:t>Proces produkcji papieru nie jest zbyt przyjazny dla środowiska, pochłania bowiem duże ilości wody i energii. Duże koncerny papiernicze uwalniają także do pobliskich wód i powietrza wiele szkodliwych substancji chemicznych oraz wytwarzają odpady, które zalegają na składowiskach.</a:t>
            </a:r>
            <a:endParaRPr sz="2000">
              <a:highlight>
                <a:srgbClr val="6AA84F"/>
              </a:highlight>
            </a:endParaRPr>
          </a:p>
        </p:txBody>
      </p:sp>
      <p:pic>
        <p:nvPicPr>
          <p:cNvPr id="276" name="Google Shape;27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99163"/>
            <a:ext cx="4762500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83" name="Google Shape;283;p5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94089" y="445025"/>
            <a:ext cx="4336413" cy="392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7" y="1139875"/>
            <a:ext cx="3670300" cy="322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1"/>
          <p:cNvSpPr txBox="1">
            <a:spLocks noGrp="1"/>
          </p:cNvSpPr>
          <p:nvPr>
            <p:ph type="title"/>
          </p:nvPr>
        </p:nvSpPr>
        <p:spPr>
          <a:xfrm>
            <a:off x="311700" y="143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51"/>
          <p:cNvSpPr txBox="1">
            <a:spLocks noGrp="1"/>
          </p:cNvSpPr>
          <p:nvPr>
            <p:ph type="body" idx="1"/>
          </p:nvPr>
        </p:nvSpPr>
        <p:spPr>
          <a:xfrm>
            <a:off x="5939325" y="1152475"/>
            <a:ext cx="2892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l" sz="2000">
                <a:solidFill>
                  <a:srgbClr val="202124"/>
                </a:solidFill>
                <a:highlight>
                  <a:srgbClr val="6AA84F"/>
                </a:highlight>
              </a:rPr>
              <a:t>Z wyliczeń Europejskiej Federacji Cyklistów wynika iż: </a:t>
            </a:r>
            <a:r>
              <a:rPr lang="pl" sz="2000" b="1">
                <a:solidFill>
                  <a:srgbClr val="202124"/>
                </a:solidFill>
                <a:highlight>
                  <a:srgbClr val="6AA84F"/>
                </a:highlight>
              </a:rPr>
              <a:t>jazda rowerem</a:t>
            </a:r>
            <a:r>
              <a:rPr lang="pl" sz="2000">
                <a:solidFill>
                  <a:srgbClr val="202124"/>
                </a:solidFill>
                <a:highlight>
                  <a:srgbClr val="6AA84F"/>
                </a:highlight>
              </a:rPr>
              <a:t> lub </a:t>
            </a:r>
            <a:r>
              <a:rPr lang="pl" sz="2000" b="1">
                <a:solidFill>
                  <a:srgbClr val="202124"/>
                </a:solidFill>
                <a:highlight>
                  <a:srgbClr val="6AA84F"/>
                </a:highlight>
              </a:rPr>
              <a:t>rowerem</a:t>
            </a:r>
            <a:r>
              <a:rPr lang="pl" sz="2000">
                <a:solidFill>
                  <a:srgbClr val="202124"/>
                </a:solidFill>
                <a:highlight>
                  <a:srgbClr val="6AA84F"/>
                </a:highlight>
              </a:rPr>
              <a:t> elektrycznym jest średnio 13 razy mniej szkodliwa dla środowiska naturalnego od jazdy samochodem osobowym </a:t>
            </a:r>
            <a:endParaRPr sz="2000">
              <a:highlight>
                <a:srgbClr val="6AA84F"/>
              </a:highlight>
            </a:endParaRPr>
          </a:p>
        </p:txBody>
      </p:sp>
      <p:pic>
        <p:nvPicPr>
          <p:cNvPr id="291" name="Google Shape;29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288" y="716400"/>
            <a:ext cx="5534025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98" name="Google Shape;298;p5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3"/>
          <p:cNvSpPr txBox="1">
            <a:spLocks noGrp="1"/>
          </p:cNvSpPr>
          <p:nvPr>
            <p:ph type="title"/>
          </p:nvPr>
        </p:nvSpPr>
        <p:spPr>
          <a:xfrm>
            <a:off x="311700" y="4125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Działaj razem z nami! Przywróćmy naszą Ziemię! Zadbajmy o naszą przyszłość!!!</a:t>
            </a:r>
            <a:endParaRPr/>
          </a:p>
        </p:txBody>
      </p:sp>
      <p:sp>
        <p:nvSpPr>
          <p:cNvPr id="304" name="Google Shape;304;p5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137200" cy="28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5" name="Google Shape;30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500" y="-1"/>
            <a:ext cx="2920486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422200" y="83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Realizacja scenariusza:</a:t>
            </a:r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>
            <a:off x="361925" y="399025"/>
            <a:ext cx="8520600" cy="46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l">
                <a:solidFill>
                  <a:schemeClr val="dk1"/>
                </a:solidFill>
              </a:rPr>
              <a:t>ustalono czy rodzice archiwizują rachunki za zużytą energię elektryczną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l">
                <a:solidFill>
                  <a:schemeClr val="dk1"/>
                </a:solidFill>
              </a:rPr>
              <a:t>przeprowadzono inwentaryzację sprzętu sprzętu zasilanego energią elektryczną z wykorzystaniem tabeli zużycia sprzętu elektrycznego </a:t>
            </a:r>
            <a:endParaRPr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l">
                <a:solidFill>
                  <a:schemeClr val="dk1"/>
                </a:solidFill>
              </a:rPr>
              <a:t>przeliczono hipotetyczne zużycie energii elektrycznej przez zinwentaryzowane urządzenia, obliczono również koszt zużytej energii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dk1"/>
                </a:solidFill>
              </a:rPr>
              <a:t>Przykładowa tabela wykonana przez jednego z przedstawicieli grupy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 rotWithShape="1">
          <a:blip r:embed="rId3">
            <a:alphaModFix/>
          </a:blip>
          <a:srcRect l="16479" t="19789" r="16505" b="27734"/>
          <a:stretch/>
        </p:blipFill>
        <p:spPr>
          <a:xfrm>
            <a:off x="1396350" y="2193075"/>
            <a:ext cx="6128002" cy="2699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A84F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Źródło grafik: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chemeClr val="hlink"/>
                </a:solidFill>
                <a:hlinkClick r:id="rId3"/>
              </a:rPr>
              <a:t>www.pixabay.com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chemeClr val="hlink"/>
                </a:solidFill>
                <a:hlinkClick r:id="rId4"/>
              </a:rPr>
              <a:t>www.freepik.com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</a:rPr>
              <a:t>Źródła danych: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chemeClr val="hlink"/>
                </a:solidFill>
                <a:hlinkClick r:id="rId5"/>
              </a:rPr>
              <a:t>http://www.polskawoda.com.pl/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chemeClr val="hlink"/>
                </a:solidFill>
                <a:hlinkClick r:id="rId6"/>
              </a:rPr>
              <a:t>www.naszaenergia.kujawsko-pomorskie.pl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110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Dla każdej szkolnej łazienki przygotowana została ulotka mobilizująca do wyłączania zbędnego oświetlenia. </a:t>
            </a:r>
            <a:endParaRPr/>
          </a:p>
        </p:txBody>
      </p:sp>
      <p:sp>
        <p:nvSpPr>
          <p:cNvPr id="317" name="Google Shape;317;p55"/>
          <p:cNvSpPr txBox="1">
            <a:spLocks noGrp="1"/>
          </p:cNvSpPr>
          <p:nvPr>
            <p:ph type="body" idx="1"/>
          </p:nvPr>
        </p:nvSpPr>
        <p:spPr>
          <a:xfrm>
            <a:off x="311700" y="1768075"/>
            <a:ext cx="8520600" cy="28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18" name="Google Shape;31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375" y="1455650"/>
            <a:ext cx="4567547" cy="342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1775" y="1506875"/>
            <a:ext cx="3943352" cy="3374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Wnioski </a:t>
            </a:r>
            <a:endParaRPr/>
          </a:p>
        </p:txBody>
      </p:sp>
      <p:sp>
        <p:nvSpPr>
          <p:cNvPr id="325" name="Google Shape;325;p56"/>
          <p:cNvSpPr txBox="1">
            <a:spLocks noGrp="1"/>
          </p:cNvSpPr>
          <p:nvPr>
            <p:ph type="body" idx="1"/>
          </p:nvPr>
        </p:nvSpPr>
        <p:spPr>
          <a:xfrm>
            <a:off x="261475" y="1142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Na podstawie danych zużycia energii elektrycznej na podstawie rachunków można stwierdzić, że ilość emitowanego CO</a:t>
            </a:r>
            <a:r>
              <a:rPr lang="pl" baseline="-25000">
                <a:solidFill>
                  <a:schemeClr val="dk1"/>
                </a:solidFill>
                <a:highlight>
                  <a:srgbClr val="B86443"/>
                </a:highlight>
              </a:rPr>
              <a:t>2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 zmniejszyła się w różnym stopniu w różnych rodzinach uczniów,  średnio o 40kg  na jedną rodzinę a dla całej grupy uczniowskiej łącznie udało się „zatrzymać” około 320kg CO</a:t>
            </a:r>
            <a:r>
              <a:rPr lang="pl" baseline="-25000">
                <a:solidFill>
                  <a:schemeClr val="dk1"/>
                </a:solidFill>
                <a:highlight>
                  <a:srgbClr val="B86443"/>
                </a:highlight>
              </a:rPr>
              <a:t>2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  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311700" y="404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311700" y="221000"/>
            <a:ext cx="8520600" cy="482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l">
                <a:solidFill>
                  <a:schemeClr val="dk1"/>
                </a:solidFill>
              </a:rPr>
              <a:t>wykonano obliczenie “wytworzonej” ilości dwutlenku węgla według danych hipotetycznych obliczonych za pomocą kalkulatora znajdującego się na stronie </a:t>
            </a:r>
            <a:r>
              <a:rPr lang="pl" i="1" u="sng">
                <a:solidFill>
                  <a:srgbClr val="0000FF"/>
                </a:solidFill>
                <a:highlight>
                  <a:srgbClr val="B86443"/>
                </a:highlight>
              </a:rPr>
              <a:t>www.ziemianarozdrozu.pl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  a następnie </a:t>
            </a:r>
            <a:r>
              <a:rPr lang="pl" u="sng">
                <a:solidFill>
                  <a:srgbClr val="0000FF"/>
                </a:solidFill>
                <a:highlight>
                  <a:srgbClr val="B86443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https://postawnaslonce.pl/kalkulatory/kalkulator-zuzycia-energii-elektrycznej-w-domu/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zapoznano się ze wskaźnikami emisyjności wyprodukowanej energii elektrycznej wyliczonymi przez Krajowy Ośrodek Bilansowania i Zarządzania Emisjami (KOBiZE). Do obliczenie “wyprodukowanego” dwutlenku węgla wykorzystano wartość wskaźnika  0,758kg CO</a:t>
            </a:r>
            <a:r>
              <a:rPr lang="pl" baseline="-25000">
                <a:solidFill>
                  <a:schemeClr val="dk1"/>
                </a:solidFill>
                <a:highlight>
                  <a:srgbClr val="B86443"/>
                </a:highlight>
              </a:rPr>
              <a:t>2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 na 1 kWh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obliczono ilość wytworzonego CO</a:t>
            </a:r>
            <a:r>
              <a:rPr lang="pl" baseline="-25000">
                <a:solidFill>
                  <a:schemeClr val="dk1"/>
                </a:solidFill>
                <a:highlight>
                  <a:srgbClr val="B86443"/>
                </a:highlight>
              </a:rPr>
              <a:t>2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 według rachunków, według szacunków oraz według kalkulatora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Przykładowe obliczenie 312kWh x 0,758=236,5 kg wytworzonego CO</a:t>
            </a:r>
            <a:r>
              <a:rPr lang="pl" baseline="-25000">
                <a:solidFill>
                  <a:schemeClr val="dk1"/>
                </a:solidFill>
                <a:highlight>
                  <a:srgbClr val="B86443"/>
                </a:highlight>
              </a:rPr>
              <a:t>2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 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Obliczenia wykonano dla każdego miesiąca, w trakcie trwania projektu. Dane zostały eksportowane na platformę projektu. 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Wnioski na podstawie obliczeń </a:t>
            </a:r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body" idx="1"/>
          </p:nvPr>
        </p:nvSpPr>
        <p:spPr>
          <a:xfrm>
            <a:off x="311700" y="301375"/>
            <a:ext cx="8520600" cy="46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l" sz="1600" i="1">
                <a:solidFill>
                  <a:schemeClr val="dk1"/>
                </a:solidFill>
                <a:highlight>
                  <a:srgbClr val="B86443"/>
                </a:highlight>
              </a:rPr>
              <a:t>Wśród uczniów, których rodzice zgodzili udostępnić dane z rachunków, łącznie zużyto 12044kWh  oraz wytworzono 9129,35 kg CO</a:t>
            </a:r>
            <a:r>
              <a:rPr lang="pl" sz="1600" i="1" baseline="-25000">
                <a:solidFill>
                  <a:schemeClr val="dk1"/>
                </a:solidFill>
                <a:highlight>
                  <a:srgbClr val="B86443"/>
                </a:highlight>
              </a:rPr>
              <a:t>2</a:t>
            </a:r>
            <a:r>
              <a:rPr lang="pl" sz="1600">
                <a:solidFill>
                  <a:schemeClr val="dk1"/>
                </a:solidFill>
                <a:highlight>
                  <a:srgbClr val="B86443"/>
                </a:highlight>
              </a:rPr>
              <a:t> </a:t>
            </a:r>
            <a:endParaRPr sz="1600"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l" sz="1600">
                <a:solidFill>
                  <a:schemeClr val="dk1"/>
                </a:solidFill>
                <a:highlight>
                  <a:srgbClr val="B86443"/>
                </a:highlight>
              </a:rPr>
              <a:t>Ilość wytworzonego CO</a:t>
            </a:r>
            <a:r>
              <a:rPr lang="pl" sz="1600" baseline="-25000">
                <a:solidFill>
                  <a:schemeClr val="dk1"/>
                </a:solidFill>
                <a:highlight>
                  <a:srgbClr val="B86443"/>
                </a:highlight>
              </a:rPr>
              <a:t>2</a:t>
            </a:r>
            <a:r>
              <a:rPr lang="pl" sz="1600">
                <a:solidFill>
                  <a:schemeClr val="dk1"/>
                </a:solidFill>
                <a:highlight>
                  <a:srgbClr val="B86443"/>
                </a:highlight>
              </a:rPr>
              <a:t> przez daną rodziną jest ściśle skorelowana zarówno z ilością członków rodziny jak i ilością urządzeń elektrycznych czy wielkością budynków lub prowadzoną działalnością. </a:t>
            </a:r>
            <a:endParaRPr sz="1600"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l" sz="1600">
                <a:solidFill>
                  <a:schemeClr val="dk1"/>
                </a:solidFill>
                <a:highlight>
                  <a:srgbClr val="B86443"/>
                </a:highlight>
              </a:rPr>
              <a:t>Wśród trójki uczniów z 4 osobowym składem rodziny, dwie rodziny wyprodukowały poniżej 1000kg CO</a:t>
            </a:r>
            <a:r>
              <a:rPr lang="pl" sz="1600" baseline="-25000">
                <a:solidFill>
                  <a:schemeClr val="dk1"/>
                </a:solidFill>
                <a:highlight>
                  <a:srgbClr val="B86443"/>
                </a:highlight>
              </a:rPr>
              <a:t>2 </a:t>
            </a:r>
            <a:r>
              <a:rPr lang="pl" sz="1600">
                <a:solidFill>
                  <a:schemeClr val="dk1"/>
                </a:solidFill>
                <a:highlight>
                  <a:srgbClr val="B86443"/>
                </a:highlight>
              </a:rPr>
              <a:t>w całym badanym okresie, natomiast 1 rodzina  również 4 osobowa, posiadająca większy budynek mieszkalny oraz prowadząca hodowlę psów rasowych, których szczenięta są dogrzewane urządzeniami elektrycznymi wytworzyła ilość dwutlenku węgla porównywalną do rodziny 6 osobowej. </a:t>
            </a:r>
            <a:endParaRPr sz="1600"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l" sz="1600">
                <a:solidFill>
                  <a:schemeClr val="dk1"/>
                </a:solidFill>
                <a:highlight>
                  <a:srgbClr val="B86443"/>
                </a:highlight>
              </a:rPr>
              <a:t>Wyraźnie większa ilość dwutlenku węgla jest produkowana w rodzinach, które korzystają z większej ilości sprzętów elektronicznych.</a:t>
            </a:r>
            <a:endParaRPr sz="1600"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-"/>
            </a:pPr>
            <a:r>
              <a:rPr lang="pl" sz="1600">
                <a:solidFill>
                  <a:schemeClr val="dk1"/>
                </a:solidFill>
                <a:highlight>
                  <a:srgbClr val="B86443"/>
                </a:highlight>
              </a:rPr>
              <a:t>Znamienny jest przykład jednej rodziny u której w trakcie okresu prowadzonych analiz rozpoczęto docieplanie budynku mieszkalnego  i pracownicy w trakcie prac korzystali z urządzeń o większej mocy. Ilości wyprodukowanego dwutlenku węgla  obliczonego na podstawie otrzymanych rachunków wzrosła z 463,2 kg (okres rozliczeniowy przed remontem) do 749,2kg  (okres rozliczeniowy po remoncie). </a:t>
            </a:r>
            <a:r>
              <a:rPr lang="pl" sz="1600" i="1">
                <a:solidFill>
                  <a:schemeClr val="dk1"/>
                </a:solidFill>
                <a:highlight>
                  <a:srgbClr val="B86443"/>
                </a:highlight>
              </a:rPr>
              <a:t> </a:t>
            </a:r>
            <a:endParaRPr sz="1600" i="1">
              <a:solidFill>
                <a:schemeClr val="dk1"/>
              </a:solidFill>
              <a:highlight>
                <a:srgbClr val="B86443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5" name="Google Shape;135;p30"/>
          <p:cNvPicPr preferRelativeResize="0"/>
          <p:nvPr/>
        </p:nvPicPr>
        <p:blipFill rotWithShape="1">
          <a:blip r:embed="rId3">
            <a:alphaModFix/>
          </a:blip>
          <a:srcRect l="13953" t="21479" r="12989" b="4297"/>
          <a:stretch/>
        </p:blipFill>
        <p:spPr>
          <a:xfrm>
            <a:off x="1275825" y="1105050"/>
            <a:ext cx="6680525" cy="381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6443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 txBox="1">
            <a:spLocks noGrp="1"/>
          </p:cNvSpPr>
          <p:nvPr>
            <p:ph type="title"/>
          </p:nvPr>
        </p:nvSpPr>
        <p:spPr>
          <a:xfrm>
            <a:off x="311700" y="83375"/>
            <a:ext cx="8520600" cy="9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/>
              <a:t>Hipoteza badawcza w ramach realizowanego scenariusza: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highlight>
                  <a:srgbClr val="B86443"/>
                </a:highlight>
              </a:rPr>
              <a:t>“Wyłączanie zbędnego oświetlenia zmniejsza ilość emitowanego CO</a:t>
            </a:r>
            <a:r>
              <a:rPr lang="pl" sz="1800" b="1" baseline="-25000">
                <a:highlight>
                  <a:srgbClr val="B86443"/>
                </a:highlight>
              </a:rPr>
              <a:t>2. </a:t>
            </a:r>
            <a:r>
              <a:rPr lang="pl" sz="1800" b="1">
                <a:highlight>
                  <a:srgbClr val="B86443"/>
                </a:highlight>
              </a:rPr>
              <a:t> “</a:t>
            </a:r>
            <a:endParaRPr sz="1800" b="1">
              <a:highlight>
                <a:srgbClr val="B86443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1"/>
          <p:cNvSpPr txBox="1">
            <a:spLocks noGrp="1"/>
          </p:cNvSpPr>
          <p:nvPr>
            <p:ph type="body" idx="1"/>
          </p:nvPr>
        </p:nvSpPr>
        <p:spPr>
          <a:xfrm>
            <a:off x="311700" y="874000"/>
            <a:ext cx="8520600" cy="4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Przeprowadzenie analiz: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symulacje wykonane na kalkulatorze  znajdującym się na stronie </a:t>
            </a:r>
            <a:r>
              <a:rPr lang="pl" u="sng">
                <a:solidFill>
                  <a:schemeClr val="hlink"/>
                </a:solidFill>
                <a:highlight>
                  <a:srgbClr val="B86443"/>
                </a:highlight>
                <a:hlinkClick r:id="rId3"/>
              </a:rPr>
              <a:t>www.ziemianarozdrozu.pl/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  oraz na  stronie </a:t>
            </a:r>
            <a:r>
              <a:rPr lang="pl" sz="1500" u="sng">
                <a:solidFill>
                  <a:srgbClr val="0000FF"/>
                </a:solidFill>
                <a:highlight>
                  <a:srgbClr val="B86443"/>
                </a:highlight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https://postawnaslonce.pl/kalkulatory/kalkulator-zuzycia-energii-elektrycznej-w-domu/</a:t>
            </a:r>
            <a:r>
              <a:rPr lang="pl" sz="1100">
                <a:solidFill>
                  <a:schemeClr val="dk1"/>
                </a:solidFill>
                <a:highlight>
                  <a:srgbClr val="B86443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tam wykonno  pierwsze symulacje na podstawie których uczniowie zmniejszając czas pracy żarówek czy zamieniając je na energooszczędne analizowali o ile zmniejsza się zużycie energii elektrycznej a  co za tym idzie o ile spada emisja CO</a:t>
            </a:r>
            <a:r>
              <a:rPr lang="pl" baseline="-25000">
                <a:solidFill>
                  <a:schemeClr val="dk1"/>
                </a:solidFill>
                <a:highlight>
                  <a:srgbClr val="B86443"/>
                </a:highlight>
              </a:rPr>
              <a:t>2.</a:t>
            </a: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 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pl">
                <a:solidFill>
                  <a:schemeClr val="dk1"/>
                </a:solidFill>
                <a:highlight>
                  <a:srgbClr val="B86443"/>
                </a:highlight>
              </a:rPr>
              <a:t>podjęcie próby ograniczenia czasu pracy żarówek w domach uczniów, uczniowie biorący udział w projekcie zachęcili swoich bliskich oraz następnie społeczność uczniowską szkoły z okazji Dnia Ziemi (prezentacja w kolejnych slajdach) do ograniczenia czasu pracy żarówek i użycia urządzeń elektrycznych w sposób odpowiedzialny</a:t>
            </a:r>
            <a:endParaRPr>
              <a:solidFill>
                <a:schemeClr val="dk1"/>
              </a:solidFill>
              <a:highlight>
                <a:srgbClr val="B86443"/>
              </a:highlight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-69622"/>
            <a:ext cx="8520600" cy="528275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2"/>
          <p:cNvSpPr txBox="1">
            <a:spLocks noGrp="1"/>
          </p:cNvSpPr>
          <p:nvPr>
            <p:ph type="ctrTitle"/>
          </p:nvPr>
        </p:nvSpPr>
        <p:spPr>
          <a:xfrm>
            <a:off x="311700" y="96450"/>
            <a:ext cx="8520600" cy="65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148" name="Google Shape;148;p32"/>
          <p:cNvSpPr txBox="1">
            <a:spLocks noGrp="1"/>
          </p:cNvSpPr>
          <p:nvPr>
            <p:ph type="subTitle" idx="1"/>
          </p:nvPr>
        </p:nvSpPr>
        <p:spPr>
          <a:xfrm>
            <a:off x="311700" y="30909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DZIEŃ ZIEMI 22.04.2021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/>
              <a:t>Zespół Szkolno-Przedszkolny w Zimnowodzie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1D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ctrTitle"/>
          </p:nvPr>
        </p:nvSpPr>
        <p:spPr>
          <a:xfrm>
            <a:off x="311700" y="574575"/>
            <a:ext cx="8520600" cy="3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800"/>
              <a:t>Z okazji Dnia Ziemi uczniowie realizujących podprojekt Cyfrowa Mapa Dorzecza Warty w ramach projektu Cyfrowa Szkoła Wielkopolski przygotowali dla Was kilka ważnych informacji </a:t>
            </a:r>
            <a:endParaRPr sz="3800"/>
          </a:p>
        </p:txBody>
      </p:sp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774" y="220925"/>
            <a:ext cx="2662725" cy="89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798</Words>
  <Application>Microsoft Office PowerPoint</Application>
  <PresentationFormat>Pokaz na ekranie (16:9)</PresentationFormat>
  <Paragraphs>66</Paragraphs>
  <Slides>32</Slides>
  <Notes>32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32</vt:i4>
      </vt:variant>
    </vt:vector>
  </HeadingPairs>
  <TitlesOfParts>
    <vt:vector size="34" baseType="lpstr">
      <vt:lpstr>Simple Light</vt:lpstr>
      <vt:lpstr>Simple Light</vt:lpstr>
      <vt:lpstr>Podsumowanie projektu  Cyfrowa Szkoła Wielkopolski  Podprojekt   Cyfrowa Mapa Dorzecza Warty  Zespół Szkolno - Przedszkolny w Zimnowodzie  Scenariusz  Ile dwutlenku węgla wytwarza Twoja rodzina poprzez zużycie energii elektrycznej? </vt:lpstr>
      <vt:lpstr>Cel zadania </vt:lpstr>
      <vt:lpstr>Realizacja scenariusza:</vt:lpstr>
      <vt:lpstr>Slajd 4</vt:lpstr>
      <vt:lpstr>Wnioski na podstawie obliczeń </vt:lpstr>
      <vt:lpstr>Slajd 6</vt:lpstr>
      <vt:lpstr>Hipoteza badawcza w ramach realizowanego scenariusza: “Wyłączanie zbędnego oświetlenia zmniejsza ilość emitowanego CO2.  “ </vt:lpstr>
      <vt:lpstr>Slajd 8</vt:lpstr>
      <vt:lpstr>Z okazji Dnia Ziemi uczniowie realizujących podprojekt Cyfrowa Mapa Dorzecza Warty w ramach projektu Cyfrowa Szkoła Wielkopolski przygotowali dla Was kilka ważnych informacji 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Ciepłe jedzenie wstawiane do lodówki to zwiększona ilość produkcji dwutlenku węgla - nigdy tak nie rób !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Działaj razem z nami! Przywróćmy naszą Ziemię! Zadbajmy o naszą przyszłość!!!</vt:lpstr>
      <vt:lpstr>Slajd 30</vt:lpstr>
      <vt:lpstr>Dla każdej szkolnej łazienki przygotowana została ulotka mobilizująca do wyłączania zbędnego oświetlenia. </vt:lpstr>
      <vt:lpstr>Wnioski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projektu  Cyfrowa Szkoła Wielkopolski  Podprojekt   Cyfrowa Mapa Dorzecza Warty  Zespół Szkolno - Przedszkolny w Zimnowodzie  Scenariusz  Ile dwutlenku węgla wytwarza Twoja rodzina poprzez zużycie energii elektrycznej? </dc:title>
  <dc:creator>BML</dc:creator>
  <cp:lastModifiedBy>BML</cp:lastModifiedBy>
  <cp:revision>1</cp:revision>
  <dcterms:modified xsi:type="dcterms:W3CDTF">2021-09-09T18:04:41Z</dcterms:modified>
</cp:coreProperties>
</file>